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4500" cy="9931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90" d="100"/>
          <a:sy n="90" d="100"/>
        </p:scale>
        <p:origin x="-1968" y="150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C1D9-8A39-4F28-858E-98C587D39B01}" type="datetimeFigureOut">
              <a:rPr lang="pl-PL"/>
              <a:pPr>
                <a:defRPr/>
              </a:pPr>
              <a:t>2020-01-24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BD8C8-D804-48BE-92F6-016827B785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70B68-DC86-429E-B1CE-F8B8172D4A5C}" type="datetimeFigureOut">
              <a:rPr lang="pl-PL"/>
              <a:pPr>
                <a:defRPr/>
              </a:pPr>
              <a:t>2020-01-24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9797-6655-41BE-865E-560EB4B9ED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25543-0F7F-4863-9910-7BC44032C032}" type="datetimeFigureOut">
              <a:rPr lang="pl-PL"/>
              <a:pPr>
                <a:defRPr/>
              </a:pPr>
              <a:t>2020-01-24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A9CE-3093-459F-9B40-70200E35B5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2DF50-A5D3-424B-B817-3BAFEAA3031D}" type="datetimeFigureOut">
              <a:rPr lang="pl-PL"/>
              <a:pPr>
                <a:defRPr/>
              </a:pPr>
              <a:t>2020-01-24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8FD98-5011-4970-BC35-8E0D81211D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91DA8-E9D2-49E6-B14F-D703778D5830}" type="datetimeFigureOut">
              <a:rPr lang="pl-PL"/>
              <a:pPr>
                <a:defRPr/>
              </a:pPr>
              <a:t>2020-01-24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B77F9-8A6E-45C4-A4E8-14B58EB0D0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4C1D2-76BA-40EA-B4FC-8D1FFBD0E986}" type="datetimeFigureOut">
              <a:rPr lang="pl-PL"/>
              <a:pPr>
                <a:defRPr/>
              </a:pPr>
              <a:t>2020-01-24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E612B-13D2-46A6-ABE2-BCAAF23BBB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6C42A-BD08-4BF2-AAC9-14C76FA4CF38}" type="datetimeFigureOut">
              <a:rPr lang="pl-PL"/>
              <a:pPr>
                <a:defRPr/>
              </a:pPr>
              <a:t>2020-01-24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99327-B5C6-427F-8DDB-FDAD4943A9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04CBA-FB4F-4DE6-8FF5-4ABEF43812CB}" type="datetimeFigureOut">
              <a:rPr lang="pl-PL"/>
              <a:pPr>
                <a:defRPr/>
              </a:pPr>
              <a:t>2020-01-24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9C604-5F61-48F8-AD12-DDB30B2CF9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16BC7-9D35-4BC7-AED3-D6D4877E4D2A}" type="datetimeFigureOut">
              <a:rPr lang="pl-PL"/>
              <a:pPr>
                <a:defRPr/>
              </a:pPr>
              <a:t>2020-01-24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29921-9997-45CA-92EB-93292240E4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92629-3F45-408D-8EB6-813FA47E1DAA}" type="datetimeFigureOut">
              <a:rPr lang="pl-PL"/>
              <a:pPr>
                <a:defRPr/>
              </a:pPr>
              <a:t>2020-01-24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8F38B-E22A-4945-B0CB-0DA61028C2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A032A-0361-4DCA-9F4C-7AD8F8C235DB}" type="datetimeFigureOut">
              <a:rPr lang="pl-PL"/>
              <a:pPr>
                <a:defRPr/>
              </a:pPr>
              <a:t>2020-01-24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E84B1-AB79-460C-98C5-99D400CE73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A61362-97E0-4D9D-A3EE-A8FCD3036736}" type="datetimeFigureOut">
              <a:rPr lang="pl-PL"/>
              <a:pPr>
                <a:defRPr/>
              </a:pPr>
              <a:t>2020-01-24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DD0F65-1331-4F20-B9D5-E24E59EF9D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tha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33056" y="0"/>
            <a:ext cx="2636912" cy="639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1" name="pole tekstowe 6"/>
          <p:cNvSpPr txBox="1">
            <a:spLocks noChangeArrowheads="1"/>
          </p:cNvSpPr>
          <p:nvPr/>
        </p:nvSpPr>
        <p:spPr bwMode="auto">
          <a:xfrm>
            <a:off x="115887" y="2826745"/>
            <a:ext cx="6626225" cy="583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800" dirty="0" err="1">
                <a:latin typeface="Arial" panose="020B0604020202020204" pitchFamily="34" charset="0"/>
                <a:cs typeface="Arial" panose="020B0604020202020204" pitchFamily="34" charset="0"/>
              </a:rPr>
              <a:t>Thales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jest firmą, która odpowiada na potrzeby klientów z całego świata oczekujących innowacyjnych rozwiązań, podnoszących poziom życia i bezpieczeństwo. Dzięki niezwykłemu połączeniu kompetencji, talentu i różnorodności kulturowej, specjaliści i naukowcy grupy </a:t>
            </a:r>
            <a:r>
              <a:rPr lang="pl-PL" sz="800" dirty="0" err="1">
                <a:latin typeface="Arial" panose="020B0604020202020204" pitchFamily="34" charset="0"/>
                <a:cs typeface="Arial" panose="020B0604020202020204" pitchFamily="34" charset="0"/>
              </a:rPr>
              <a:t>Thales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są w stanie zaprojektować oraz zrealizować nawet najbardziej wymagające technologicznie rozwiązania. Projekty </a:t>
            </a:r>
            <a:r>
              <a:rPr lang="pl-PL" sz="800" dirty="0" err="1">
                <a:latin typeface="Arial" panose="020B0604020202020204" pitchFamily="34" charset="0"/>
                <a:cs typeface="Arial" panose="020B0604020202020204" pitchFamily="34" charset="0"/>
              </a:rPr>
              <a:t>Thales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, które wprowadzają technologie przyszłości, są wszędzie tam, gdzie trzeba działać szybciej, sprawniej i wydajniej. Klienci grupy </a:t>
            </a:r>
            <a:r>
              <a:rPr lang="pl-PL" sz="800" dirty="0" err="1">
                <a:latin typeface="Arial" panose="020B0604020202020204" pitchFamily="34" charset="0"/>
                <a:cs typeface="Arial" panose="020B0604020202020204" pitchFamily="34" charset="0"/>
              </a:rPr>
              <a:t>Thales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mogą korzystać z zaawansowanych rozwiązań i podejmować trafne decyzje w kluczowych sprawach. Innowacyjne rozwiązania </a:t>
            </a:r>
            <a:r>
              <a:rPr lang="pl-PL" sz="800" dirty="0" err="1">
                <a:latin typeface="Arial" panose="020B0604020202020204" pitchFamily="34" charset="0"/>
                <a:cs typeface="Arial" panose="020B0604020202020204" pitchFamily="34" charset="0"/>
              </a:rPr>
              <a:t>Thales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można znaleźć w przestrzeni kosmicznej, w oceanach i na morzach, w powietrzu i na lądzie oraz w cyberprzestrzeni.  W 2018 roku </a:t>
            </a:r>
            <a:r>
              <a:rPr lang="pl-PL" sz="800" dirty="0" err="1">
                <a:latin typeface="Arial" panose="020B0604020202020204" pitchFamily="34" charset="0"/>
                <a:cs typeface="Arial" panose="020B0604020202020204" pitchFamily="34" charset="0"/>
              </a:rPr>
              <a:t>Thales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wygenerował przychód w wysokości 19,0 miliardów euro, zatrudniając 80 000 pracowników w 68 krajach.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Aktualnie Thales Polska sp. z o.o. poszukuje osoby do pracy na stanowisku:</a:t>
            </a:r>
          </a:p>
          <a:p>
            <a:pPr algn="ctr"/>
            <a:endParaRPr lang="pl-P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Staż </a:t>
            </a:r>
          </a:p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Miejsce pracy</a:t>
            </a:r>
            <a:r>
              <a:rPr lang="pl-PL" sz="100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1000" smtClean="0">
                <a:latin typeface="Arial" panose="020B0604020202020204" pitchFamily="34" charset="0"/>
                <a:cs typeface="Arial" panose="020B0604020202020204" pitchFamily="34" charset="0"/>
              </a:rPr>
              <a:t>Poznań</a:t>
            </a: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800" dirty="0" smtClean="0"/>
              <a:t>ZAKRES OBOWIĄZKÓW:</a:t>
            </a:r>
            <a:endParaRPr lang="pl-PL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800" dirty="0" smtClean="0"/>
              <a:t>Pomoc </a:t>
            </a:r>
            <a:r>
              <a:rPr lang="pl-PL" sz="800" dirty="0"/>
              <a:t>przy prowadzeniu administracji szkoleń pracowniczych oraz szkoleń personelu </a:t>
            </a:r>
            <a:r>
              <a:rPr lang="pl-PL" sz="800" dirty="0" smtClean="0"/>
              <a:t>klienta,</a:t>
            </a:r>
            <a:endParaRPr lang="pl-PL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800" dirty="0" smtClean="0"/>
              <a:t>Pomoc </a:t>
            </a:r>
            <a:r>
              <a:rPr lang="pl-PL" sz="800" dirty="0"/>
              <a:t>w przygotowaniu dokumentacji i materiałów szkoleniowych i logistyce dostarczania materiałów na miejsce </a:t>
            </a:r>
            <a:r>
              <a:rPr lang="pl-PL" sz="800" dirty="0" smtClean="0"/>
              <a:t>szkolenia,</a:t>
            </a:r>
            <a:endParaRPr lang="pl-PL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800" dirty="0" smtClean="0"/>
              <a:t>Wprowadzanie </a:t>
            </a:r>
            <a:r>
              <a:rPr lang="pl-PL" sz="800" dirty="0"/>
              <a:t>szkoleń do bazy w systemie </a:t>
            </a:r>
            <a:r>
              <a:rPr lang="pl-PL" sz="800" dirty="0" smtClean="0"/>
              <a:t>informatycznym,</a:t>
            </a:r>
            <a:endParaRPr lang="pl-PL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800" dirty="0" smtClean="0"/>
              <a:t>Archiwizacja </a:t>
            </a:r>
            <a:r>
              <a:rPr lang="pl-PL" sz="800" dirty="0"/>
              <a:t>dokumentacji szkoleń </a:t>
            </a:r>
            <a:r>
              <a:rPr lang="pl-PL" sz="800" dirty="0" smtClean="0"/>
              <a:t>produktowych,</a:t>
            </a:r>
            <a:endParaRPr lang="pl-PL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800" dirty="0" smtClean="0"/>
              <a:t>Obsługa </a:t>
            </a:r>
            <a:r>
              <a:rPr lang="pl-PL" sz="800" dirty="0"/>
              <a:t>korespondencji i przesyłek </a:t>
            </a:r>
            <a:r>
              <a:rPr lang="pl-PL" sz="800" dirty="0" smtClean="0"/>
              <a:t>kurierskich,</a:t>
            </a:r>
            <a:endParaRPr lang="pl-PL" sz="800" dirty="0"/>
          </a:p>
          <a:p>
            <a:pPr marL="171450" lvl="0" indent="-171450">
              <a:buFont typeface="Arial" pitchFamily="34" charset="0"/>
              <a:buChar char="•"/>
            </a:pPr>
            <a:endParaRPr lang="en-US" sz="800" dirty="0"/>
          </a:p>
          <a:p>
            <a:r>
              <a:rPr lang="pl-PL" sz="800" b="1" dirty="0" smtClean="0"/>
              <a:t>Wymagania</a:t>
            </a:r>
            <a:r>
              <a:rPr lang="pl-PL" sz="800" b="1" dirty="0"/>
              <a:t>:</a:t>
            </a: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800" dirty="0"/>
              <a:t> Dobra znajomość obsługi komputera i pakietu Ms </a:t>
            </a:r>
            <a:r>
              <a:rPr lang="pl-PL" sz="800" dirty="0" smtClean="0"/>
              <a:t>Office,</a:t>
            </a:r>
            <a:endParaRPr lang="pl-PL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800" dirty="0"/>
              <a:t> </a:t>
            </a:r>
            <a:r>
              <a:rPr lang="pl-PL" sz="800" dirty="0" smtClean="0"/>
              <a:t>Sumienność</a:t>
            </a:r>
            <a:r>
              <a:rPr lang="pl-PL" sz="800" dirty="0"/>
              <a:t>, dokładność i </a:t>
            </a:r>
            <a:r>
              <a:rPr lang="pl-PL" sz="800" dirty="0" smtClean="0"/>
              <a:t>odpowiedzialność,</a:t>
            </a:r>
            <a:endParaRPr lang="pl-PL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800" dirty="0" smtClean="0"/>
              <a:t> Komunikatywność</a:t>
            </a:r>
            <a:r>
              <a:rPr lang="pl-PL" sz="800" dirty="0"/>
              <a:t>, energia, pozytywne </a:t>
            </a:r>
            <a:r>
              <a:rPr lang="pl-PL" sz="800" dirty="0" smtClean="0"/>
              <a:t>nastawienie,</a:t>
            </a:r>
            <a:endParaRPr lang="pl-PL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800" dirty="0"/>
              <a:t>  </a:t>
            </a:r>
            <a:r>
              <a:rPr lang="pl-PL" sz="800" dirty="0" smtClean="0"/>
              <a:t>Znajomość </a:t>
            </a:r>
            <a:r>
              <a:rPr lang="pl-PL" sz="800" dirty="0"/>
              <a:t>języka angielskiego mile </a:t>
            </a:r>
            <a:r>
              <a:rPr lang="pl-PL" sz="800" dirty="0" smtClean="0"/>
              <a:t>widziana,</a:t>
            </a:r>
          </a:p>
          <a:p>
            <a:endParaRPr lang="en-US" sz="800" dirty="0" smtClean="0"/>
          </a:p>
          <a:p>
            <a:r>
              <a:rPr lang="pl-PL" sz="800" b="1" dirty="0" smtClean="0">
                <a:latin typeface="EurostilePl" pitchFamily="50" charset="0"/>
              </a:rPr>
              <a:t>Firma oferuje: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800" dirty="0"/>
              <a:t>Zatrudnienie w niepełnym wymiarze czasu pracy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800" dirty="0"/>
              <a:t>Praca w standardowych godzinach pracy biura (poniedziałek-piątek)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800" dirty="0"/>
              <a:t>Zdobycie doświadczenia i praktycznych umiejętności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800" dirty="0"/>
              <a:t>Możliwość rozwoju kompetencji zawodowych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800" dirty="0"/>
              <a:t>Praca w zgranym dynamicznym zespole i miłej atmosferze</a:t>
            </a:r>
          </a:p>
          <a:p>
            <a:pPr algn="just"/>
            <a:endParaRPr lang="pl-PL" sz="800" dirty="0">
              <a:latin typeface="EurostilePl" pitchFamily="50" charset="0"/>
              <a:cs typeface="Arial" charset="0"/>
            </a:endParaRPr>
          </a:p>
          <a:p>
            <a:r>
              <a:rPr lang="pl-PL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EurostilePl" pitchFamily="50" charset="0"/>
                <a:cs typeface="Arial" charset="0"/>
              </a:rPr>
              <a:t>Osoby zainteresowane ofertą prosimy o przesyłanie CV </a:t>
            </a:r>
            <a:r>
              <a:rPr lang="pl-PL" sz="800" dirty="0">
                <a:latin typeface="EurostilePl" pitchFamily="50" charset="0"/>
                <a:cs typeface="Arial" charset="0"/>
              </a:rPr>
              <a:t>klikając przycisk APLIKUJ.</a:t>
            </a:r>
          </a:p>
          <a:p>
            <a:r>
              <a:rPr lang="pl-PL" sz="800" b="1" dirty="0"/>
              <a:t>Prosimy o dołączenie do dokumentów rekrutacyjnych poniższej klauzuli zgody, w przypadku uczestnictwa wyłącznie w obecnej rekrutacji, przeprowadzanej przez Spółkę:</a:t>
            </a:r>
            <a:endParaRPr lang="en-US" sz="800" dirty="0"/>
          </a:p>
          <a:p>
            <a:r>
              <a:rPr lang="pl-PL" sz="800" i="1" dirty="0"/>
              <a:t>Wyrażam zgodę na przetwarzanie moich danych osobowych umieszczonych w moich dokumentach aplikacyjnych ponad wymagane Kodeksem pracy dla potrzeb niezbędnych do realizacji procesu tej rekrutacji (zgodnie z ustawą z dnia 10 maja 2018 roku o ochronie danych osobowych (Dz. U. z 2018, poz. 1000) oraz zgodnie z Rozporządzeniem Parlamentu Europejskiego i Rady (UE) 2016/679 z dnia 27 kwietnia 2016 r. w sprawie ochrony osób fizycznych w związku z przetwarzaniem danych osobowych i w sprawie swobodnego przepływu takich danych oraz uchylenia dyrektywy 95/46/WE (RODO)).</a:t>
            </a:r>
            <a:endParaRPr lang="en-US" sz="800" dirty="0"/>
          </a:p>
          <a:p>
            <a:r>
              <a:rPr lang="pl-PL" sz="800" dirty="0">
                <a:latin typeface="EurostilePl" pitchFamily="50" charset="0"/>
                <a:cs typeface="Arial" charset="0"/>
              </a:rPr>
              <a:t>Informujemy, że skontaktujemy się jedynie z wybranymi osobami. </a:t>
            </a:r>
          </a:p>
          <a:p>
            <a:pPr algn="just"/>
            <a:r>
              <a:rPr lang="pl-PL" sz="800" dirty="0">
                <a:latin typeface="EurostilePl" pitchFamily="50" charset="0"/>
                <a:cs typeface="Arial" charset="0"/>
              </a:rPr>
              <a:t>	</a:t>
            </a:r>
          </a:p>
          <a:p>
            <a:endParaRPr lang="pl-PL" sz="800" dirty="0" smtClean="0">
              <a:solidFill>
                <a:schemeClr val="tx1">
                  <a:lumMod val="95000"/>
                  <a:lumOff val="5000"/>
                </a:schemeClr>
              </a:solidFill>
              <a:latin typeface="EurostilePl" pitchFamily="50" charset="0"/>
              <a:cs typeface="Arial" charset="0"/>
            </a:endParaRPr>
          </a:p>
          <a:p>
            <a:pPr algn="just"/>
            <a:r>
              <a:rPr lang="pl-PL" sz="900" dirty="0">
                <a:latin typeface="EurostilePl" pitchFamily="50" charset="0"/>
                <a:cs typeface="Arial" charset="0"/>
              </a:rPr>
              <a:t>	</a:t>
            </a:r>
          </a:p>
        </p:txBody>
      </p:sp>
      <p:cxnSp>
        <p:nvCxnSpPr>
          <p:cNvPr id="21" name="Łącznik prosty 20"/>
          <p:cNvCxnSpPr/>
          <p:nvPr/>
        </p:nvCxnSpPr>
        <p:spPr>
          <a:xfrm>
            <a:off x="3714750" y="611188"/>
            <a:ext cx="3143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 rot="16200000" flipV="1">
            <a:off x="3393281" y="286544"/>
            <a:ext cx="357188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 rot="10800000">
            <a:off x="0" y="250825"/>
            <a:ext cx="342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 rot="10800000">
            <a:off x="3429000" y="8929688"/>
            <a:ext cx="3429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>
            <a:off x="0" y="8675688"/>
            <a:ext cx="3143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28"/>
          <p:cNvCxnSpPr/>
          <p:nvPr/>
        </p:nvCxnSpPr>
        <p:spPr>
          <a:xfrm rot="16200000" flipV="1">
            <a:off x="3159918" y="8660607"/>
            <a:ext cx="252413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Prostokąt 12"/>
          <p:cNvSpPr>
            <a:spLocks noChangeArrowheads="1"/>
          </p:cNvSpPr>
          <p:nvPr/>
        </p:nvSpPr>
        <p:spPr bwMode="auto">
          <a:xfrm>
            <a:off x="549275" y="8675688"/>
            <a:ext cx="228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>
                <a:solidFill>
                  <a:srgbClr val="0070C0"/>
                </a:solidFill>
                <a:latin typeface="EurostilePl" pitchFamily="50" charset="0"/>
              </a:rPr>
              <a:t> www.thalesgroup.com</a:t>
            </a:r>
            <a:endParaRPr lang="pl-PL" sz="1400">
              <a:solidFill>
                <a:srgbClr val="0070C0"/>
              </a:solidFill>
            </a:endParaRPr>
          </a:p>
        </p:txBody>
      </p:sp>
      <p:pic>
        <p:nvPicPr>
          <p:cNvPr id="30" name="Obraz 29" descr="Together W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5097"/>
            <a:ext cx="6858000" cy="2098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2517</TotalTime>
  <Words>112</Words>
  <Application>Microsoft Office PowerPoint</Application>
  <PresentationFormat>Pokaz na ekranie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akraupe</dc:creator>
  <cp:lastModifiedBy>Michalina Krawczyk</cp:lastModifiedBy>
  <cp:revision>190</cp:revision>
  <dcterms:created xsi:type="dcterms:W3CDTF">2007-07-09T20:40:23Z</dcterms:created>
  <dcterms:modified xsi:type="dcterms:W3CDTF">2020-01-24T13:06:07Z</dcterms:modified>
</cp:coreProperties>
</file>